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81" r:id="rId22"/>
    <p:sldId id="276" r:id="rId23"/>
    <p:sldId id="277" r:id="rId24"/>
    <p:sldId id="278" r:id="rId25"/>
    <p:sldId id="279" r:id="rId26"/>
    <p:sldId id="280" r:id="rId2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66" d="100"/>
          <a:sy n="66" d="100"/>
        </p:scale>
        <p:origin x="-1506" y="-12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ltGray">
          <a:xfrm>
            <a:off x="0" y="0"/>
            <a:ext cx="9143999" cy="513543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355848"/>
            <a:ext cx="8077200" cy="1673352"/>
          </a:xfrm>
        </p:spPr>
        <p:txBody>
          <a:bodyPr vert="horz" lIns="91440" tIns="0" rIns="45720" bIns="0" rtlCol="0" anchor="t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1828800"/>
            <a:ext cx="8077200" cy="1499616"/>
          </a:xfrm>
        </p:spPr>
        <p:txBody>
          <a:bodyPr lIns="118872" tIns="0" rIns="45720" bIns="0" anchor="b"/>
          <a:lstStyle>
            <a:lvl1pPr marL="0" indent="0" algn="l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01405-D1F1-4A9E-84BA-7CD1A1815939}" type="datetimeFigureOut">
              <a:rPr lang="en-US" smtClean="0"/>
              <a:pPr/>
              <a:t>1/1/2020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4CAA85-09AD-4A26-9DF0-1BB366C6764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 bwMode="invGray">
          <a:xfrm>
            <a:off x="0" y="5128334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01405-D1F1-4A9E-84BA-7CD1A1815939}" type="datetimeFigureOut">
              <a:rPr lang="en-US" smtClean="0"/>
              <a:pPr/>
              <a:t>1/1/2020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4CAA85-09AD-4A26-9DF0-1BB366C6764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invGray">
          <a:xfrm>
            <a:off x="6598920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108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 bwMode="ltGray">
          <a:xfrm>
            <a:off x="6647687" y="0"/>
            <a:ext cx="2514601" cy="685800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274640"/>
            <a:ext cx="1905000" cy="5851525"/>
          </a:xfrm>
        </p:spPr>
        <p:txBody>
          <a:bodyPr vert="eaVert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304800"/>
            <a:ext cx="6019800" cy="5851525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01405-D1F1-4A9E-84BA-7CD1A1815939}" type="datetimeFigureOut">
              <a:rPr lang="en-US" smtClean="0"/>
              <a:pPr/>
              <a:t>1/1/2020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40597" y="6377459"/>
            <a:ext cx="3836404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4CAA85-09AD-4A26-9DF0-1BB366C6764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5448"/>
            <a:ext cx="8229600" cy="1252728"/>
          </a:xfrm>
        </p:spPr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01405-D1F1-4A9E-84BA-7CD1A1815939}" type="datetimeFigureOut">
              <a:rPr lang="en-US" smtClean="0"/>
              <a:pPr/>
              <a:t>1/1/2020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4CAA85-09AD-4A26-9DF0-1BB366C6764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ltGray">
          <a:xfrm>
            <a:off x="0" y="1"/>
            <a:ext cx="9144000" cy="260252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 bwMode="invGray">
          <a:xfrm>
            <a:off x="0" y="2602520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9808" y="118872"/>
            <a:ext cx="8013192" cy="1636776"/>
          </a:xfrm>
        </p:spPr>
        <p:txBody>
          <a:bodyPr vert="horz" lIns="91440" tIns="0" rIns="91440" bIns="0" rtlCol="0" anchor="b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 cap="none" baseline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0664" y="1828800"/>
            <a:ext cx="8022336" cy="685800"/>
          </a:xfrm>
        </p:spPr>
        <p:txBody>
          <a:bodyPr lIns="146304" tIns="0" rIns="45720" bIns="0" anchor="t"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01405-D1F1-4A9E-84BA-7CD1A1815939}" type="datetimeFigureOut">
              <a:rPr lang="en-US" smtClean="0"/>
              <a:pPr/>
              <a:t>1/1/2020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4CAA85-09AD-4A26-9DF0-1BB366C6764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73936"/>
            <a:ext cx="4038600" cy="4623816"/>
          </a:xfrm>
        </p:spPr>
        <p:txBody>
          <a:bodyPr lIns="91440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73936"/>
            <a:ext cx="4038600" cy="462381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01405-D1F1-4A9E-84BA-7CD1A1815939}" type="datetimeFigureOut">
              <a:rPr lang="en-US" smtClean="0"/>
              <a:pPr/>
              <a:t>1/1/2020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4CAA85-09AD-4A26-9DF0-1BB366C6764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98987"/>
            <a:ext cx="4040188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49512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698987"/>
            <a:ext cx="4041775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449512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01405-D1F1-4A9E-84BA-7CD1A1815939}" type="datetimeFigureOut">
              <a:rPr lang="en-US" smtClean="0"/>
              <a:pPr/>
              <a:t>1/1/2020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4CAA85-09AD-4A26-9DF0-1BB366C6764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01405-D1F1-4A9E-84BA-7CD1A1815939}" type="datetimeFigureOut">
              <a:rPr lang="en-US" smtClean="0"/>
              <a:pPr/>
              <a:t>1/1/2020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4CAA85-09AD-4A26-9DF0-1BB366C6764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01405-D1F1-4A9E-84BA-7CD1A1815939}" type="datetimeFigureOut">
              <a:rPr lang="en-US" smtClean="0"/>
              <a:pPr/>
              <a:t>1/1/2020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4CAA85-09AD-4A26-9DF0-1BB366C6764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838" y="152400"/>
            <a:ext cx="2523744" cy="978408"/>
          </a:xfrm>
        </p:spPr>
        <p:txBody>
          <a:bodyPr vert="horz" lIns="73152" rIns="45720" bIns="0" rtlCol="0" anchor="b">
            <a:normAutofit/>
            <a:sp3d prstMaterial="matte"/>
          </a:bodyPr>
          <a:lstStyle>
            <a:lvl1pPr algn="l">
              <a:defRPr sz="2000" b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19377" y="1743133"/>
            <a:ext cx="5920641" cy="455888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838" y="1730018"/>
            <a:ext cx="246888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01405-D1F1-4A9E-84BA-7CD1A1815939}" type="datetimeFigureOut">
              <a:rPr lang="en-US" smtClean="0"/>
              <a:pPr/>
              <a:t>1/1/2020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4CAA85-09AD-4A26-9DF0-1BB366C6764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Rectangle 11"/>
          <p:cNvSpPr/>
          <p:nvPr/>
        </p:nvSpPr>
        <p:spPr bwMode="invGray">
          <a:xfrm>
            <a:off x="2855737" y="0"/>
            <a:ext cx="4572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 bwMode="invGray">
          <a:xfrm>
            <a:off x="2855737" y="0"/>
            <a:ext cx="4572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92" y="155448"/>
            <a:ext cx="2525150" cy="978408"/>
          </a:xfrm>
        </p:spPr>
        <p:txBody>
          <a:bodyPr lIns="73152" bIns="0" anchor="b">
            <a:sp3d prstMaterial="matte"/>
          </a:bodyPr>
          <a:lstStyle>
            <a:lvl1pPr algn="l">
              <a:defRPr sz="2000" b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903805" y="1484808"/>
            <a:ext cx="6247397" cy="5373192"/>
          </a:xfrm>
          <a:solidFill>
            <a:schemeClr val="bg2">
              <a:shade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  <a:extLst/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4592" y="1728216"/>
            <a:ext cx="246888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64592" y="1170432"/>
            <a:ext cx="2523744" cy="201168"/>
          </a:xfrm>
        </p:spPr>
        <p:txBody>
          <a:bodyPr/>
          <a:lstStyle/>
          <a:p>
            <a:fld id="{41001405-D1F1-4A9E-84BA-7CD1A1815939}" type="datetimeFigureOut">
              <a:rPr lang="en-US" smtClean="0"/>
              <a:pPr/>
              <a:t>1/1/2020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855737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 bwMode="invGray">
          <a:xfrm>
            <a:off x="2855737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35808" y="1170432"/>
            <a:ext cx="5193792" cy="201168"/>
          </a:xfrm>
        </p:spPr>
        <p:txBody>
          <a:bodyPr/>
          <a:lstStyle>
            <a:lvl1pPr>
              <a:defRPr>
                <a:solidFill>
                  <a:schemeClr val="bg1">
                    <a:shade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339328" y="1170432"/>
            <a:ext cx="733864" cy="201168"/>
          </a:xfrm>
        </p:spPr>
        <p:txBody>
          <a:bodyPr/>
          <a:lstStyle/>
          <a:p>
            <a:fld id="{AF4CAA85-09AD-4A26-9DF0-1BB366C6764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invGray">
          <a:xfrm>
            <a:off x="0" y="1435895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7" name="Rectangle 6"/>
          <p:cNvSpPr/>
          <p:nvPr/>
        </p:nvSpPr>
        <p:spPr bwMode="ltGray">
          <a:xfrm>
            <a:off x="0" y="0"/>
            <a:ext cx="9143999" cy="1433733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251062"/>
          </a:xfrm>
          <a:prstGeom prst="rect">
            <a:avLst/>
          </a:prstGeom>
        </p:spPr>
        <p:txBody>
          <a:bodyPr vert="horz" lIns="91440" rIns="45720" rtlCol="0" anchor="ctr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75191"/>
            <a:ext cx="8229600" cy="4625609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476999"/>
            <a:ext cx="2133600" cy="274320"/>
          </a:xfrm>
          <a:prstGeom prst="rect">
            <a:avLst/>
          </a:prstGeom>
        </p:spPr>
        <p:txBody>
          <a:bodyPr vert="horz" lIns="109728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fld id="{41001405-D1F1-4A9E-84BA-7CD1A1815939}" type="datetimeFigureOut">
              <a:rPr lang="en-US" smtClean="0"/>
              <a:pPr/>
              <a:t>1/1/2020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40596" y="6476999"/>
            <a:ext cx="5507719" cy="274320"/>
          </a:xfrm>
          <a:prstGeom prst="rect">
            <a:avLst/>
          </a:prstGeom>
        </p:spPr>
        <p:txBody>
          <a:bodyPr vert="horz" lIns="45720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04396" y="6476999"/>
            <a:ext cx="733864" cy="274320"/>
          </a:xfrm>
          <a:prstGeom prst="rect">
            <a:avLst/>
          </a:prstGeom>
        </p:spPr>
        <p:txBody>
          <a:bodyPr vert="horz" bIns="0" rtlCol="0" anchor="b"/>
          <a:lstStyle>
            <a:lvl1pPr algn="r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fld id="{AF4CAA85-09AD-4A26-9DF0-1BB366C67647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rtl="0" eaLnBrk="1" latinLnBrk="0" hangingPunct="1">
        <a:spcBef>
          <a:spcPct val="0"/>
        </a:spcBef>
        <a:buNone/>
        <a:defRPr kumimoji="0" sz="4500" b="1" kern="1200">
          <a:solidFill>
            <a:schemeClr val="accent1">
              <a:satMod val="150000"/>
            </a:schemeClr>
          </a:solidFill>
          <a:effectLst/>
          <a:latin typeface="+mj-lt"/>
          <a:ea typeface="+mj-ea"/>
          <a:cs typeface="+mj-cs"/>
        </a:defRPr>
      </a:lvl1pPr>
      <a:extLst/>
    </p:titleStyle>
    <p:bodyStyle>
      <a:lvl1pPr marL="438912" indent="-320040" algn="l" rtl="0" eaLnBrk="1" latinLnBrk="0" hangingPunct="1">
        <a:spcBef>
          <a:spcPts val="0"/>
        </a:spcBef>
        <a:buClr>
          <a:schemeClr val="accent1"/>
        </a:buClr>
        <a:buSzPct val="80000"/>
        <a:buFont typeface="Wingdings 2"/>
        <a:buChar char="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31520" indent="-274320" algn="l" rtl="0" eaLnBrk="1" latinLnBrk="0" hangingPunct="1">
        <a:spcBef>
          <a:spcPct val="20000"/>
        </a:spcBef>
        <a:buClr>
          <a:schemeClr val="accent2"/>
        </a:buClr>
        <a:buSzPct val="90000"/>
        <a:buFont typeface="Wingdings"/>
        <a:buChar char="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96696" indent="-228600" algn="l" rtl="0" eaLnBrk="1" latinLnBrk="0" hangingPunct="1">
        <a:spcBef>
          <a:spcPct val="20000"/>
        </a:spcBef>
        <a:buClr>
          <a:schemeClr val="accent3"/>
        </a:buClr>
        <a:buFont typeface="Arial"/>
        <a:buChar char="▪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16152" indent="-182880" algn="l" rtl="0" eaLnBrk="1" latinLnBrk="0" hangingPunct="1">
        <a:spcBef>
          <a:spcPct val="20000"/>
        </a:spcBef>
        <a:buClr>
          <a:schemeClr val="accent4"/>
        </a:buClr>
        <a:buFont typeface="Arial"/>
        <a:buChar char="▪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26464" indent="-182880" algn="l" rtl="0" eaLnBrk="1" latinLnBrk="0" hangingPunct="1">
        <a:spcBef>
          <a:spcPct val="20000"/>
        </a:spcBef>
        <a:buClr>
          <a:schemeClr val="accent5"/>
        </a:buClr>
        <a:buFont typeface="Wingdings 3"/>
        <a:buChar char=""/>
        <a:defRPr kumimoji="0" lang="en-US" sz="2000" kern="1200" smtClean="0">
          <a:solidFill>
            <a:schemeClr val="tx1"/>
          </a:solidFill>
          <a:latin typeface="+mn-lt"/>
          <a:ea typeface="+mn-ea"/>
          <a:cs typeface="+mn-cs"/>
        </a:defRPr>
      </a:lvl5pPr>
      <a:lvl6pPr marL="1627632" indent="-182880" algn="l" rtl="0" eaLnBrk="1" latinLnBrk="0" hangingPunct="1">
        <a:spcBef>
          <a:spcPct val="20000"/>
        </a:spcBef>
        <a:buClr>
          <a:schemeClr val="accent6"/>
        </a:buClr>
        <a:buSzPct val="100000"/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ct val="20000"/>
        </a:spcBef>
        <a:buClr>
          <a:schemeClr val="accent1"/>
        </a:buClr>
        <a:buSzPct val="100000"/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ct val="20000"/>
        </a:spcBef>
        <a:buClr>
          <a:schemeClr val="accent2"/>
        </a:buClr>
        <a:buFont typeface="Wingdings 2" pitchFamily="18" charset="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231136" indent="-182880" algn="l" rtl="0" eaLnBrk="1" latinLnBrk="0" hangingPunct="1">
        <a:spcBef>
          <a:spcPct val="20000"/>
        </a:spcBef>
        <a:buClr>
          <a:schemeClr val="accent3"/>
        </a:buClr>
        <a:buFont typeface="Wingdings 2" pitchFamily="18" charset="2"/>
        <a:buChar char="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971800"/>
            <a:ext cx="8077200" cy="167335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LAPORAN</a:t>
            </a:r>
            <a:br>
              <a:rPr lang="en-US" dirty="0" smtClean="0"/>
            </a:br>
            <a:r>
              <a:rPr lang="en-US" dirty="0" smtClean="0"/>
              <a:t>REALISASI </a:t>
            </a:r>
            <a:r>
              <a:rPr lang="en-US" dirty="0" smtClean="0"/>
              <a:t>DANA </a:t>
            </a:r>
            <a:r>
              <a:rPr lang="en-US" dirty="0" smtClean="0"/>
              <a:t>DESA</a:t>
            </a:r>
            <a:br>
              <a:rPr lang="en-US" dirty="0" smtClean="0"/>
            </a:br>
            <a:r>
              <a:rPr lang="en-US" sz="2700" dirty="0" smtClean="0"/>
              <a:t>DESA SOKO KEC. BAGELEN KAB. PURWOREJO</a:t>
            </a:r>
            <a:r>
              <a:rPr lang="en-US" dirty="0" smtClean="0"/>
              <a:t> 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04800" y="5562600"/>
            <a:ext cx="853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latin typeface="Arial Black" pitchFamily="34" charset="0"/>
              </a:rPr>
              <a:t>TAHUN ANGGARAN 2019</a:t>
            </a:r>
            <a:endParaRPr lang="en-US" sz="2400" b="1" dirty="0">
              <a:latin typeface="Arial Black" pitchFamily="34" charset="0"/>
            </a:endParaRPr>
          </a:p>
        </p:txBody>
      </p:sp>
      <p:pic>
        <p:nvPicPr>
          <p:cNvPr id="5" name="Picture 4" descr="Lambang_Kabupaten_Purworejo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038600" y="990600"/>
            <a:ext cx="1351935" cy="1676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371600"/>
            <a:ext cx="9144000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0" dirty="0" smtClean="0">
                <a:latin typeface="Arial Black" pitchFamily="34" charset="0"/>
              </a:rPr>
              <a:t>PENGADAAN ALAT REBANA</a:t>
            </a:r>
            <a:endParaRPr lang="en-US" sz="3600" dirty="0">
              <a:latin typeface="Arial Black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657600" y="6096000"/>
            <a:ext cx="5486400" cy="76200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 smtClean="0">
                <a:latin typeface="Arial Black" pitchFamily="34" charset="0"/>
              </a:rPr>
              <a:t>PAGU ANGGARAN : RP. 14.576.000</a:t>
            </a:r>
          </a:p>
          <a:p>
            <a:pPr algn="r"/>
            <a:r>
              <a:rPr lang="en-US" dirty="0" smtClean="0">
                <a:latin typeface="Arial Black" pitchFamily="34" charset="0"/>
              </a:rPr>
              <a:t>REALISASI : RP. 14.576.000</a:t>
            </a:r>
            <a:endParaRPr lang="en-US" dirty="0">
              <a:latin typeface="Arial Black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PENYUSUNAN RPJMDES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 t="11268"/>
          <a:stretch>
            <a:fillRect/>
          </a:stretch>
        </p:blipFill>
        <p:spPr bwMode="auto">
          <a:xfrm>
            <a:off x="0" y="1447800"/>
            <a:ext cx="9144000" cy="541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3657600" y="6096000"/>
            <a:ext cx="5486400" cy="76200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 smtClean="0">
                <a:latin typeface="Arial Black" pitchFamily="34" charset="0"/>
              </a:rPr>
              <a:t>PAGU ANGGARAN : RP. </a:t>
            </a:r>
            <a:r>
              <a:rPr lang="en-US" dirty="0" smtClean="0">
                <a:latin typeface="Arial Black" pitchFamily="34" charset="0"/>
              </a:rPr>
              <a:t>6.379.100</a:t>
            </a:r>
            <a:endParaRPr lang="en-US" dirty="0" smtClean="0">
              <a:latin typeface="Arial Black" pitchFamily="34" charset="0"/>
            </a:endParaRPr>
          </a:p>
          <a:p>
            <a:pPr algn="r"/>
            <a:r>
              <a:rPr lang="en-US" dirty="0" smtClean="0">
                <a:latin typeface="Arial Black" pitchFamily="34" charset="0"/>
              </a:rPr>
              <a:t>REALISASI : RP. </a:t>
            </a:r>
            <a:r>
              <a:rPr lang="en-US" dirty="0" smtClean="0">
                <a:latin typeface="Arial Black" pitchFamily="34" charset="0"/>
              </a:rPr>
              <a:t>6.379.100</a:t>
            </a:r>
            <a:endParaRPr lang="en-US" dirty="0">
              <a:latin typeface="Arial Black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PERUB. APBDES 2019</a:t>
            </a:r>
            <a:endParaRPr lang="en-US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371600"/>
            <a:ext cx="9144001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3657600" y="6096000"/>
            <a:ext cx="5486400" cy="76200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 smtClean="0">
                <a:latin typeface="Arial Black" pitchFamily="34" charset="0"/>
              </a:rPr>
              <a:t>PAGU ANGGARAN : RP. </a:t>
            </a:r>
            <a:r>
              <a:rPr lang="en-US" dirty="0" smtClean="0">
                <a:latin typeface="Arial Black" pitchFamily="34" charset="0"/>
              </a:rPr>
              <a:t>500.000</a:t>
            </a:r>
            <a:endParaRPr lang="en-US" dirty="0" smtClean="0">
              <a:latin typeface="Arial Black" pitchFamily="34" charset="0"/>
            </a:endParaRPr>
          </a:p>
          <a:p>
            <a:pPr algn="r"/>
            <a:r>
              <a:rPr lang="en-US" dirty="0" smtClean="0">
                <a:latin typeface="Arial Black" pitchFamily="34" charset="0"/>
              </a:rPr>
              <a:t>REALISASI : RP. </a:t>
            </a:r>
            <a:r>
              <a:rPr lang="en-US" dirty="0" smtClean="0">
                <a:latin typeface="Arial Black" pitchFamily="34" charset="0"/>
              </a:rPr>
              <a:t>500.000</a:t>
            </a:r>
            <a:endParaRPr lang="en-US" dirty="0">
              <a:latin typeface="Arial Black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PENYUSUNAN RKP 2020</a:t>
            </a:r>
            <a:endParaRPr lang="en-US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371600"/>
            <a:ext cx="9144000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3657600" y="6096000"/>
            <a:ext cx="5486400" cy="76200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 smtClean="0">
                <a:latin typeface="Arial Black" pitchFamily="34" charset="0"/>
              </a:rPr>
              <a:t>PAGU ANGGARAN : RP. </a:t>
            </a:r>
            <a:r>
              <a:rPr lang="en-US" dirty="0" smtClean="0">
                <a:latin typeface="Arial Black" pitchFamily="34" charset="0"/>
              </a:rPr>
              <a:t>675.000</a:t>
            </a:r>
            <a:endParaRPr lang="en-US" dirty="0" smtClean="0">
              <a:latin typeface="Arial Black" pitchFamily="34" charset="0"/>
            </a:endParaRPr>
          </a:p>
          <a:p>
            <a:pPr algn="r"/>
            <a:r>
              <a:rPr lang="en-US" dirty="0" smtClean="0">
                <a:latin typeface="Arial Black" pitchFamily="34" charset="0"/>
              </a:rPr>
              <a:t>REALISASI : RP. </a:t>
            </a:r>
            <a:r>
              <a:rPr lang="en-US" dirty="0" smtClean="0">
                <a:latin typeface="Arial Black" pitchFamily="34" charset="0"/>
              </a:rPr>
              <a:t>675.000</a:t>
            </a:r>
            <a:endParaRPr lang="en-US" dirty="0">
              <a:latin typeface="Arial Black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371600"/>
            <a:ext cx="9144000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POSYANDU BALITA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657600" y="6096000"/>
            <a:ext cx="5486400" cy="76200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 smtClean="0">
                <a:latin typeface="Arial Black" pitchFamily="34" charset="0"/>
              </a:rPr>
              <a:t>PAGU ANGGARAN : RP. </a:t>
            </a:r>
            <a:r>
              <a:rPr lang="en-US" dirty="0" smtClean="0">
                <a:latin typeface="Arial Black" pitchFamily="34" charset="0"/>
              </a:rPr>
              <a:t>10.500.000</a:t>
            </a:r>
            <a:endParaRPr lang="en-US" dirty="0" smtClean="0">
              <a:latin typeface="Arial Black" pitchFamily="34" charset="0"/>
            </a:endParaRPr>
          </a:p>
          <a:p>
            <a:pPr algn="r"/>
            <a:r>
              <a:rPr lang="en-US" dirty="0" smtClean="0">
                <a:latin typeface="Arial Black" pitchFamily="34" charset="0"/>
              </a:rPr>
              <a:t>REALISASI : RP. </a:t>
            </a:r>
            <a:r>
              <a:rPr lang="en-US" dirty="0" smtClean="0">
                <a:latin typeface="Arial Black" pitchFamily="34" charset="0"/>
              </a:rPr>
              <a:t>10.500.000</a:t>
            </a:r>
            <a:endParaRPr lang="en-US" dirty="0">
              <a:latin typeface="Arial Black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INSENTIF GURU TK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 t="2808" b="4540"/>
          <a:stretch>
            <a:fillRect/>
          </a:stretch>
        </p:blipFill>
        <p:spPr bwMode="auto">
          <a:xfrm>
            <a:off x="0" y="1447800"/>
            <a:ext cx="9144000" cy="541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3657600" y="6096000"/>
            <a:ext cx="5486400" cy="76200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 smtClean="0">
                <a:latin typeface="Arial Black" pitchFamily="34" charset="0"/>
              </a:rPr>
              <a:t>PAGU ANGGARAN : RP. </a:t>
            </a:r>
            <a:r>
              <a:rPr lang="en-US" dirty="0" smtClean="0">
                <a:latin typeface="Arial Black" pitchFamily="34" charset="0"/>
              </a:rPr>
              <a:t>8.400.000</a:t>
            </a:r>
            <a:endParaRPr lang="en-US" dirty="0" smtClean="0">
              <a:latin typeface="Arial Black" pitchFamily="34" charset="0"/>
            </a:endParaRPr>
          </a:p>
          <a:p>
            <a:pPr algn="r"/>
            <a:r>
              <a:rPr lang="en-US" dirty="0" smtClean="0">
                <a:latin typeface="Arial Black" pitchFamily="34" charset="0"/>
              </a:rPr>
              <a:t>REALISASI : RP. </a:t>
            </a:r>
            <a:r>
              <a:rPr lang="en-US" dirty="0" smtClean="0">
                <a:latin typeface="Arial Black" pitchFamily="34" charset="0"/>
              </a:rPr>
              <a:t>8.400.000</a:t>
            </a:r>
            <a:endParaRPr lang="en-US" dirty="0">
              <a:latin typeface="Arial Black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RABAT BETON  RT 1 RW 5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371600"/>
            <a:ext cx="9144000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3657600" y="6096000"/>
            <a:ext cx="5486400" cy="76200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 smtClean="0">
                <a:latin typeface="Arial Black" pitchFamily="34" charset="0"/>
              </a:rPr>
              <a:t>PAGU ANGGARAN : RP. </a:t>
            </a:r>
            <a:r>
              <a:rPr lang="en-US" dirty="0" smtClean="0">
                <a:latin typeface="Arial Black" pitchFamily="34" charset="0"/>
              </a:rPr>
              <a:t>51.966.300</a:t>
            </a:r>
            <a:endParaRPr lang="en-US" dirty="0" smtClean="0">
              <a:latin typeface="Arial Black" pitchFamily="34" charset="0"/>
            </a:endParaRPr>
          </a:p>
          <a:p>
            <a:pPr algn="r"/>
            <a:r>
              <a:rPr lang="en-US" dirty="0" smtClean="0">
                <a:latin typeface="Arial Black" pitchFamily="34" charset="0"/>
              </a:rPr>
              <a:t>REALISASI : RP. </a:t>
            </a:r>
            <a:r>
              <a:rPr lang="en-US" dirty="0" smtClean="0">
                <a:latin typeface="Arial Black" pitchFamily="34" charset="0"/>
              </a:rPr>
              <a:t>47.469.100</a:t>
            </a:r>
            <a:endParaRPr lang="en-US" dirty="0">
              <a:latin typeface="Arial Black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TALUD RT 2 RW 5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371600"/>
            <a:ext cx="9144000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3657600" y="6096000"/>
            <a:ext cx="5486400" cy="76200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 smtClean="0">
                <a:latin typeface="Arial Black" pitchFamily="34" charset="0"/>
              </a:rPr>
              <a:t>PAGU ANGGARAN : RP. </a:t>
            </a:r>
            <a:r>
              <a:rPr lang="en-US" dirty="0" smtClean="0">
                <a:latin typeface="Arial Black" pitchFamily="34" charset="0"/>
              </a:rPr>
              <a:t>62.892.600</a:t>
            </a:r>
            <a:endParaRPr lang="en-US" dirty="0" smtClean="0">
              <a:latin typeface="Arial Black" pitchFamily="34" charset="0"/>
            </a:endParaRPr>
          </a:p>
          <a:p>
            <a:pPr algn="r"/>
            <a:r>
              <a:rPr lang="en-US" dirty="0" smtClean="0">
                <a:latin typeface="Arial Black" pitchFamily="34" charset="0"/>
              </a:rPr>
              <a:t>REALISASI : RP. </a:t>
            </a:r>
            <a:r>
              <a:rPr lang="en-US" dirty="0" smtClean="0">
                <a:latin typeface="Arial Black" pitchFamily="34" charset="0"/>
              </a:rPr>
              <a:t>43.975.200</a:t>
            </a:r>
            <a:endParaRPr lang="en-US" dirty="0">
              <a:latin typeface="Arial Black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RABAT RT 03 RW 05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>
            <a:lum bright="20000" contrast="20000"/>
          </a:blip>
          <a:srcRect/>
          <a:stretch>
            <a:fillRect/>
          </a:stretch>
        </p:blipFill>
        <p:spPr bwMode="auto">
          <a:xfrm>
            <a:off x="-1" y="1371600"/>
            <a:ext cx="9144001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3657600" y="6096000"/>
            <a:ext cx="5486400" cy="76200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 smtClean="0">
                <a:latin typeface="Arial Black" pitchFamily="34" charset="0"/>
              </a:rPr>
              <a:t>PAGU ANGGARAN : RP. </a:t>
            </a:r>
            <a:r>
              <a:rPr lang="en-US" dirty="0" smtClean="0">
                <a:latin typeface="Arial Black" pitchFamily="34" charset="0"/>
              </a:rPr>
              <a:t>54.813.900</a:t>
            </a:r>
            <a:endParaRPr lang="en-US" dirty="0" smtClean="0">
              <a:latin typeface="Arial Black" pitchFamily="34" charset="0"/>
            </a:endParaRPr>
          </a:p>
          <a:p>
            <a:pPr algn="r"/>
            <a:r>
              <a:rPr lang="en-US" dirty="0" smtClean="0">
                <a:latin typeface="Arial Black" pitchFamily="34" charset="0"/>
              </a:rPr>
              <a:t>REALISASI : RP. </a:t>
            </a:r>
            <a:r>
              <a:rPr lang="en-US" dirty="0" smtClean="0">
                <a:latin typeface="Arial Black" pitchFamily="34" charset="0"/>
              </a:rPr>
              <a:t>48.940.400</a:t>
            </a:r>
            <a:endParaRPr lang="en-US" dirty="0">
              <a:latin typeface="Arial Black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RABAT RT 1 RW 4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>
            <a:lum bright="20000" contrast="10000"/>
          </a:blip>
          <a:srcRect/>
          <a:stretch>
            <a:fillRect/>
          </a:stretch>
        </p:blipFill>
        <p:spPr bwMode="auto">
          <a:xfrm>
            <a:off x="0" y="1371600"/>
            <a:ext cx="9144000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3657600" y="6096000"/>
            <a:ext cx="5486400" cy="76200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 smtClean="0">
                <a:latin typeface="Arial Black" pitchFamily="34" charset="0"/>
              </a:rPr>
              <a:t>PAGU ANGGARAN : RP. </a:t>
            </a:r>
            <a:r>
              <a:rPr lang="en-US" dirty="0" smtClean="0">
                <a:latin typeface="Arial Black" pitchFamily="34" charset="0"/>
              </a:rPr>
              <a:t>45.312.400</a:t>
            </a:r>
            <a:endParaRPr lang="en-US" dirty="0" smtClean="0">
              <a:latin typeface="Arial Black" pitchFamily="34" charset="0"/>
            </a:endParaRPr>
          </a:p>
          <a:p>
            <a:pPr algn="r"/>
            <a:r>
              <a:rPr lang="en-US" dirty="0" smtClean="0">
                <a:latin typeface="Arial Black" pitchFamily="34" charset="0"/>
              </a:rPr>
              <a:t>REALISASI : RP. </a:t>
            </a:r>
            <a:r>
              <a:rPr lang="en-US" dirty="0" smtClean="0">
                <a:latin typeface="Arial Black" pitchFamily="34" charset="0"/>
              </a:rPr>
              <a:t>42.146.100</a:t>
            </a:r>
            <a:endParaRPr lang="en-US" dirty="0">
              <a:latin typeface="Arial Black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 smtClean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PEMB. RABAT BETON RT 2 RW 2 </a:t>
            </a:r>
            <a:endParaRPr lang="en-US" sz="3200" dirty="0">
              <a:solidFill>
                <a:schemeClr val="accent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/>
          <a:srcRect t="1369" r="1667"/>
          <a:stretch>
            <a:fillRect/>
          </a:stretch>
        </p:blipFill>
        <p:spPr bwMode="auto">
          <a:xfrm>
            <a:off x="0" y="1367688"/>
            <a:ext cx="9144000" cy="549031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Rectangle 5"/>
          <p:cNvSpPr/>
          <p:nvPr/>
        </p:nvSpPr>
        <p:spPr>
          <a:xfrm>
            <a:off x="3657600" y="6096000"/>
            <a:ext cx="5486400" cy="76200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 smtClean="0">
                <a:latin typeface="Arial Black" pitchFamily="34" charset="0"/>
              </a:rPr>
              <a:t>PAGU ANGGARAN : RP. 18.284.300</a:t>
            </a:r>
          </a:p>
          <a:p>
            <a:pPr algn="r"/>
            <a:r>
              <a:rPr lang="en-US" dirty="0" smtClean="0">
                <a:latin typeface="Arial Black" pitchFamily="34" charset="0"/>
              </a:rPr>
              <a:t>REALISASI : RP. 15.523.800</a:t>
            </a:r>
            <a:endParaRPr lang="en-US" dirty="0">
              <a:latin typeface="Arial Black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TALUD RT 3 RW 5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371600"/>
            <a:ext cx="9144000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3657600" y="6096000"/>
            <a:ext cx="5486400" cy="76200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 smtClean="0">
                <a:latin typeface="Arial Black" pitchFamily="34" charset="0"/>
              </a:rPr>
              <a:t>PAGU ANGGARAN : </a:t>
            </a:r>
            <a:r>
              <a:rPr lang="en-US" dirty="0" smtClean="0">
                <a:latin typeface="Arial Black" pitchFamily="34" charset="0"/>
              </a:rPr>
              <a:t>RP. 41.005.500</a:t>
            </a:r>
            <a:endParaRPr lang="en-US" dirty="0" smtClean="0">
              <a:latin typeface="Arial Black" pitchFamily="34" charset="0"/>
            </a:endParaRPr>
          </a:p>
          <a:p>
            <a:pPr algn="r"/>
            <a:r>
              <a:rPr lang="en-US" dirty="0" smtClean="0">
                <a:latin typeface="Arial Black" pitchFamily="34" charset="0"/>
              </a:rPr>
              <a:t>REALISASI : </a:t>
            </a:r>
            <a:r>
              <a:rPr lang="en-US" dirty="0" smtClean="0">
                <a:latin typeface="Arial Black" pitchFamily="34" charset="0"/>
              </a:rPr>
              <a:t>RP. 29.828.300</a:t>
            </a:r>
            <a:endParaRPr lang="en-US" dirty="0">
              <a:latin typeface="Arial Black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RABAT RT 3 RW 4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>
            <a:lum bright="10000"/>
          </a:blip>
          <a:srcRect/>
          <a:stretch>
            <a:fillRect/>
          </a:stretch>
        </p:blipFill>
        <p:spPr bwMode="auto">
          <a:xfrm>
            <a:off x="0" y="1371600"/>
            <a:ext cx="9144000" cy="55280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3657600" y="6096000"/>
            <a:ext cx="5486400" cy="76200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 smtClean="0">
                <a:latin typeface="Arial Black" pitchFamily="34" charset="0"/>
              </a:rPr>
              <a:t>PAGU ANGGARAN : </a:t>
            </a:r>
            <a:r>
              <a:rPr lang="en-US" dirty="0" smtClean="0">
                <a:latin typeface="Arial Black" pitchFamily="34" charset="0"/>
              </a:rPr>
              <a:t>RP</a:t>
            </a:r>
            <a:r>
              <a:rPr lang="en-US" dirty="0" smtClean="0">
                <a:latin typeface="Arial Black" pitchFamily="34" charset="0"/>
              </a:rPr>
              <a:t>. </a:t>
            </a:r>
            <a:r>
              <a:rPr lang="en-US" dirty="0" smtClean="0">
                <a:latin typeface="Arial Black" pitchFamily="34" charset="0"/>
              </a:rPr>
              <a:t>92.009.000</a:t>
            </a:r>
            <a:endParaRPr lang="en-US" dirty="0" smtClean="0">
              <a:latin typeface="Arial Black" pitchFamily="34" charset="0"/>
            </a:endParaRPr>
          </a:p>
          <a:p>
            <a:pPr algn="r"/>
            <a:r>
              <a:rPr lang="en-US" dirty="0" smtClean="0">
                <a:latin typeface="Arial Black" pitchFamily="34" charset="0"/>
              </a:rPr>
              <a:t>REALISASI : </a:t>
            </a:r>
            <a:r>
              <a:rPr lang="en-US" dirty="0" smtClean="0">
                <a:latin typeface="Arial Black" pitchFamily="34" charset="0"/>
              </a:rPr>
              <a:t>RP</a:t>
            </a:r>
            <a:r>
              <a:rPr lang="en-US" dirty="0" smtClean="0">
                <a:latin typeface="Arial Black" pitchFamily="34" charset="0"/>
              </a:rPr>
              <a:t>. </a:t>
            </a:r>
            <a:r>
              <a:rPr lang="en-US" dirty="0" smtClean="0">
                <a:latin typeface="Arial Black" pitchFamily="34" charset="0"/>
              </a:rPr>
              <a:t>76.107.500</a:t>
            </a:r>
            <a:endParaRPr lang="en-US" dirty="0">
              <a:latin typeface="Arial Black" pitchFamily="34" charset="0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TALUD RT 1 RW 3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>
            <a:lum bright="10000"/>
          </a:blip>
          <a:srcRect/>
          <a:stretch>
            <a:fillRect/>
          </a:stretch>
        </p:blipFill>
        <p:spPr bwMode="auto">
          <a:xfrm>
            <a:off x="0" y="1371601"/>
            <a:ext cx="9144000" cy="54926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3657600" y="6096000"/>
            <a:ext cx="5486400" cy="76200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 smtClean="0">
                <a:latin typeface="Arial Black" pitchFamily="34" charset="0"/>
              </a:rPr>
              <a:t>PAGU ANGGARAN : </a:t>
            </a:r>
            <a:r>
              <a:rPr lang="en-US" dirty="0" smtClean="0">
                <a:latin typeface="Arial Black" pitchFamily="34" charset="0"/>
              </a:rPr>
              <a:t>RP</a:t>
            </a:r>
            <a:r>
              <a:rPr lang="en-US" dirty="0" smtClean="0">
                <a:latin typeface="Arial Black" pitchFamily="34" charset="0"/>
              </a:rPr>
              <a:t>. </a:t>
            </a:r>
            <a:r>
              <a:rPr lang="en-US" dirty="0" smtClean="0">
                <a:latin typeface="Arial Black" pitchFamily="34" charset="0"/>
              </a:rPr>
              <a:t>61.524.000</a:t>
            </a:r>
            <a:endParaRPr lang="en-US" dirty="0" smtClean="0">
              <a:latin typeface="Arial Black" pitchFamily="34" charset="0"/>
            </a:endParaRPr>
          </a:p>
          <a:p>
            <a:pPr algn="r"/>
            <a:r>
              <a:rPr lang="en-US" dirty="0" smtClean="0">
                <a:latin typeface="Arial Black" pitchFamily="34" charset="0"/>
              </a:rPr>
              <a:t>REALISASI : </a:t>
            </a:r>
            <a:r>
              <a:rPr lang="en-US" dirty="0" smtClean="0">
                <a:latin typeface="Arial Black" pitchFamily="34" charset="0"/>
              </a:rPr>
              <a:t>RP</a:t>
            </a:r>
            <a:r>
              <a:rPr lang="en-US" dirty="0" smtClean="0">
                <a:latin typeface="Arial Black" pitchFamily="34" charset="0"/>
              </a:rPr>
              <a:t>. </a:t>
            </a:r>
            <a:r>
              <a:rPr lang="en-US" dirty="0" smtClean="0">
                <a:latin typeface="Arial Black" pitchFamily="34" charset="0"/>
              </a:rPr>
              <a:t>52.450.600</a:t>
            </a:r>
            <a:endParaRPr lang="en-US" dirty="0">
              <a:latin typeface="Arial Black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RABAT RT 2 RW 5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406769"/>
            <a:ext cx="9144000" cy="54512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3657600" y="6096000"/>
            <a:ext cx="5486400" cy="76200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 smtClean="0">
                <a:latin typeface="Arial Black" pitchFamily="34" charset="0"/>
              </a:rPr>
              <a:t>PAGU ANGGARAN : </a:t>
            </a:r>
            <a:r>
              <a:rPr lang="en-US" dirty="0" smtClean="0">
                <a:latin typeface="Arial Black" pitchFamily="34" charset="0"/>
              </a:rPr>
              <a:t>RP</a:t>
            </a:r>
            <a:r>
              <a:rPr lang="en-US" dirty="0" smtClean="0">
                <a:latin typeface="Arial Black" pitchFamily="34" charset="0"/>
              </a:rPr>
              <a:t>. </a:t>
            </a:r>
            <a:r>
              <a:rPr lang="en-US" dirty="0" smtClean="0">
                <a:latin typeface="Arial Black" pitchFamily="34" charset="0"/>
              </a:rPr>
              <a:t>121.417.500</a:t>
            </a:r>
            <a:endParaRPr lang="en-US" dirty="0" smtClean="0">
              <a:latin typeface="Arial Black" pitchFamily="34" charset="0"/>
            </a:endParaRPr>
          </a:p>
          <a:p>
            <a:pPr algn="r"/>
            <a:r>
              <a:rPr lang="en-US" dirty="0" smtClean="0">
                <a:latin typeface="Arial Black" pitchFamily="34" charset="0"/>
              </a:rPr>
              <a:t>REALISASI : </a:t>
            </a:r>
            <a:r>
              <a:rPr lang="en-US" dirty="0" smtClean="0">
                <a:latin typeface="Arial Black" pitchFamily="34" charset="0"/>
              </a:rPr>
              <a:t>RP</a:t>
            </a:r>
            <a:r>
              <a:rPr lang="en-US" dirty="0" smtClean="0">
                <a:latin typeface="Arial Black" pitchFamily="34" charset="0"/>
              </a:rPr>
              <a:t>. </a:t>
            </a:r>
            <a:r>
              <a:rPr lang="en-US" dirty="0" smtClean="0">
                <a:latin typeface="Arial Black" pitchFamily="34" charset="0"/>
              </a:rPr>
              <a:t>95.623.700</a:t>
            </a:r>
            <a:endParaRPr lang="en-US" dirty="0">
              <a:latin typeface="Arial Black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RABAT  RT 2 RW 5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371600"/>
            <a:ext cx="9144000" cy="54952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3657600" y="6096000"/>
            <a:ext cx="5486400" cy="76200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 smtClean="0">
                <a:latin typeface="Arial Black" pitchFamily="34" charset="0"/>
              </a:rPr>
              <a:t>PAGU ANGGARAN : </a:t>
            </a:r>
            <a:r>
              <a:rPr lang="en-US" dirty="0" smtClean="0">
                <a:latin typeface="Arial Black" pitchFamily="34" charset="0"/>
              </a:rPr>
              <a:t>RP. 11.281.000</a:t>
            </a:r>
            <a:endParaRPr lang="en-US" dirty="0" smtClean="0">
              <a:latin typeface="Arial Black" pitchFamily="34" charset="0"/>
            </a:endParaRPr>
          </a:p>
          <a:p>
            <a:pPr algn="r"/>
            <a:r>
              <a:rPr lang="en-US" dirty="0" smtClean="0">
                <a:latin typeface="Arial Black" pitchFamily="34" charset="0"/>
              </a:rPr>
              <a:t>REALISASI : </a:t>
            </a:r>
            <a:r>
              <a:rPr lang="en-US" dirty="0" smtClean="0">
                <a:latin typeface="Arial Black" pitchFamily="34" charset="0"/>
              </a:rPr>
              <a:t>RP. </a:t>
            </a:r>
            <a:r>
              <a:rPr lang="en-US" dirty="0" smtClean="0">
                <a:latin typeface="Arial Black" pitchFamily="34" charset="0"/>
              </a:rPr>
              <a:t>9.790.500</a:t>
            </a:r>
            <a:endParaRPr lang="en-US" dirty="0">
              <a:latin typeface="Arial Black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371600"/>
            <a:ext cx="9144000" cy="5512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RABAT RT 1 RW 3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657600" y="6096000"/>
            <a:ext cx="5486400" cy="76200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 smtClean="0">
                <a:latin typeface="Arial Black" pitchFamily="34" charset="0"/>
              </a:rPr>
              <a:t>PAGU ANGGARAN : </a:t>
            </a:r>
            <a:r>
              <a:rPr lang="en-US" dirty="0" smtClean="0">
                <a:latin typeface="Arial Black" pitchFamily="34" charset="0"/>
              </a:rPr>
              <a:t>RP</a:t>
            </a:r>
            <a:r>
              <a:rPr lang="en-US" dirty="0" smtClean="0">
                <a:latin typeface="Arial Black" pitchFamily="34" charset="0"/>
              </a:rPr>
              <a:t>. </a:t>
            </a:r>
            <a:r>
              <a:rPr lang="en-US" dirty="0" smtClean="0">
                <a:latin typeface="Arial Black" pitchFamily="34" charset="0"/>
              </a:rPr>
              <a:t>35.584.800</a:t>
            </a:r>
            <a:endParaRPr lang="en-US" dirty="0" smtClean="0">
              <a:latin typeface="Arial Black" pitchFamily="34" charset="0"/>
            </a:endParaRPr>
          </a:p>
          <a:p>
            <a:pPr algn="r"/>
            <a:r>
              <a:rPr lang="en-US" dirty="0" smtClean="0">
                <a:latin typeface="Arial Black" pitchFamily="34" charset="0"/>
              </a:rPr>
              <a:t>REALISASI : </a:t>
            </a:r>
            <a:r>
              <a:rPr lang="en-US" dirty="0" smtClean="0">
                <a:latin typeface="Arial Black" pitchFamily="34" charset="0"/>
              </a:rPr>
              <a:t>RP. </a:t>
            </a:r>
            <a:r>
              <a:rPr lang="en-US" dirty="0" smtClean="0">
                <a:latin typeface="Arial Black" pitchFamily="34" charset="0"/>
              </a:rPr>
              <a:t>34.321.100</a:t>
            </a:r>
            <a:endParaRPr lang="en-US" dirty="0">
              <a:latin typeface="Arial Black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1447800"/>
            <a:ext cx="9144000" cy="5410200"/>
          </a:xfrm>
          <a:prstGeom prst="rect">
            <a:avLst/>
          </a:prstGeom>
          <a:blipFill>
            <a:blip r:embed="rId2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a:blip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Arial" pitchFamily="34" charset="0"/>
                <a:cs typeface="Arial" pitchFamily="34" charset="0"/>
              </a:rPr>
              <a:t>DANA DESA T.A 2019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4724400"/>
            <a:ext cx="3810000" cy="181588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pPr algn="r"/>
            <a:r>
              <a:rPr lang="en-US" sz="3600" b="1" dirty="0" smtClean="0">
                <a:ln w="11430"/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  <a:latin typeface="BatangChe" pitchFamily="49" charset="-127"/>
                <a:ea typeface="BatangChe" pitchFamily="49" charset="-127"/>
              </a:rPr>
              <a:t>PENDAPATAN</a:t>
            </a:r>
          </a:p>
          <a:p>
            <a:pPr algn="r"/>
            <a:r>
              <a:rPr lang="en-US" sz="3600" b="1" dirty="0" smtClean="0">
                <a:ln w="11430"/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  <a:latin typeface="BatangChe" pitchFamily="49" charset="-127"/>
                <a:ea typeface="BatangChe" pitchFamily="49" charset="-127"/>
              </a:rPr>
              <a:t>BELANJA</a:t>
            </a:r>
            <a:endParaRPr lang="en-US" sz="4000" b="1" dirty="0" smtClean="0">
              <a:ln w="11430"/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</a:endParaRPr>
          </a:p>
          <a:p>
            <a:pPr algn="r"/>
            <a:r>
              <a:rPr lang="en-US" sz="4000" b="1" dirty="0" smtClean="0">
                <a:ln w="11430"/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  <a:latin typeface="BatangChe" pitchFamily="49" charset="-127"/>
                <a:ea typeface="BatangChe" pitchFamily="49" charset="-127"/>
              </a:rPr>
              <a:t>SISA ANGGARAN</a:t>
            </a:r>
            <a:endParaRPr lang="en-US" sz="3600" b="1" dirty="0" smtClean="0">
              <a:ln w="11430"/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  <a:latin typeface="BatangChe" pitchFamily="49" charset="-127"/>
              <a:ea typeface="BatangChe" pitchFamily="49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886200" y="4622899"/>
            <a:ext cx="4267200" cy="261610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pPr algn="r"/>
            <a:r>
              <a:rPr lang="en-US" sz="4000" b="1" dirty="0" err="1" smtClean="0">
                <a:ln w="11430"/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  <a:latin typeface="BatangChe" pitchFamily="49" charset="-127"/>
                <a:ea typeface="BatangChe" pitchFamily="49" charset="-127"/>
              </a:rPr>
              <a:t>Rp</a:t>
            </a:r>
            <a:r>
              <a:rPr lang="en-US" sz="4000" b="1" dirty="0" smtClean="0">
                <a:ln w="11430"/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  <a:latin typeface="BatangChe" pitchFamily="49" charset="-127"/>
                <a:ea typeface="BatangChe" pitchFamily="49" charset="-127"/>
              </a:rPr>
              <a:t>. 767.640.000</a:t>
            </a:r>
          </a:p>
          <a:p>
            <a:pPr algn="r"/>
            <a:r>
              <a:rPr lang="en-US" sz="4000" b="1" dirty="0" smtClean="0">
                <a:ln w="11430"/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  <a:latin typeface="BatangChe" pitchFamily="49" charset="-127"/>
                <a:ea typeface="BatangChe" pitchFamily="49" charset="-127"/>
              </a:rPr>
              <a:t>RP. 643.926.400</a:t>
            </a:r>
          </a:p>
          <a:p>
            <a:pPr algn="r"/>
            <a:r>
              <a:rPr lang="en-US" sz="4000" b="1" dirty="0" smtClean="0">
                <a:ln w="11430"/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  <a:latin typeface="BatangChe" pitchFamily="49" charset="-127"/>
                <a:ea typeface="BatangChe" pitchFamily="49" charset="-127"/>
              </a:rPr>
              <a:t>RP. 123.713.600</a:t>
            </a:r>
          </a:p>
          <a:p>
            <a:endParaRPr lang="en-US" sz="4400" b="1" dirty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4038600" y="4495800"/>
            <a:ext cx="0" cy="213360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 smtClean="0">
                <a:latin typeface="Arial" pitchFamily="34" charset="0"/>
                <a:cs typeface="Arial" pitchFamily="34" charset="0"/>
              </a:rPr>
              <a:t>PEMB. RABAT BETON RT 2 RW 3</a:t>
            </a:r>
            <a:endParaRPr lang="en-US" sz="32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Content Placeholder 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371600"/>
            <a:ext cx="9144000" cy="54864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Rectangle 6"/>
          <p:cNvSpPr/>
          <p:nvPr/>
        </p:nvSpPr>
        <p:spPr>
          <a:xfrm>
            <a:off x="3657600" y="6096000"/>
            <a:ext cx="5486400" cy="76200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 smtClean="0">
                <a:latin typeface="Arial Black" pitchFamily="34" charset="0"/>
              </a:rPr>
              <a:t>PAGU ANGGARAN : RP. 13.070.500</a:t>
            </a:r>
          </a:p>
          <a:p>
            <a:pPr algn="r"/>
            <a:r>
              <a:rPr lang="en-US" dirty="0" smtClean="0">
                <a:latin typeface="Arial Black" pitchFamily="34" charset="0"/>
              </a:rPr>
              <a:t>REALISASI : RP. 10.352.700</a:t>
            </a:r>
            <a:endParaRPr lang="en-US" dirty="0">
              <a:latin typeface="Arial Black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>
                <a:latin typeface="Arial" pitchFamily="34" charset="0"/>
                <a:cs typeface="Arial" pitchFamily="34" charset="0"/>
              </a:rPr>
              <a:t>PEMB. RABAT BETON RT 1 RW 3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Content Placeholder 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371600"/>
            <a:ext cx="9144000" cy="5469547"/>
          </a:xfrm>
          <a:prstGeom prst="rect">
            <a:avLst/>
          </a:prstGeom>
          <a:noFill/>
          <a:ln w="1">
            <a:noFill/>
            <a:miter lim="800000"/>
            <a:headEnd/>
            <a:tailEnd type="none" w="med" len="med"/>
          </a:ln>
          <a:effectLst/>
        </p:spPr>
      </p:pic>
      <p:sp>
        <p:nvSpPr>
          <p:cNvPr id="5" name="Rectangle 4"/>
          <p:cNvSpPr/>
          <p:nvPr/>
        </p:nvSpPr>
        <p:spPr>
          <a:xfrm>
            <a:off x="3657600" y="6096000"/>
            <a:ext cx="5486400" cy="76200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 smtClean="0">
                <a:latin typeface="Arial Black" pitchFamily="34" charset="0"/>
              </a:rPr>
              <a:t>PAGU ANGGARAN : RP. 26.157.300</a:t>
            </a:r>
          </a:p>
          <a:p>
            <a:pPr algn="r"/>
            <a:r>
              <a:rPr lang="en-US" dirty="0" smtClean="0">
                <a:latin typeface="Arial Black" pitchFamily="34" charset="0"/>
              </a:rPr>
              <a:t>REALISASI : RP. 21.017.900</a:t>
            </a:r>
            <a:endParaRPr lang="en-US" dirty="0">
              <a:latin typeface="Arial Black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Arial Black" pitchFamily="34" charset="0"/>
              </a:rPr>
              <a:t>PEMB. TALUD RT 3 RW 4</a:t>
            </a:r>
            <a:endParaRPr lang="en-US" sz="4000" dirty="0">
              <a:latin typeface="Arial Black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371600"/>
            <a:ext cx="9144000" cy="546028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Rectangle 4"/>
          <p:cNvSpPr/>
          <p:nvPr/>
        </p:nvSpPr>
        <p:spPr>
          <a:xfrm>
            <a:off x="3657600" y="6096000"/>
            <a:ext cx="5486400" cy="76200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 smtClean="0">
                <a:latin typeface="Arial Black" pitchFamily="34" charset="0"/>
              </a:rPr>
              <a:t>PAGU ANGGARAN : RP. 15.962.200</a:t>
            </a:r>
          </a:p>
          <a:p>
            <a:pPr algn="r"/>
            <a:r>
              <a:rPr lang="en-US" dirty="0" smtClean="0">
                <a:latin typeface="Arial Black" pitchFamily="34" charset="0"/>
              </a:rPr>
              <a:t>REALISASI : RP. 11.654.200</a:t>
            </a:r>
            <a:endParaRPr lang="en-US" dirty="0">
              <a:latin typeface="Arial Black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 smtClean="0">
                <a:latin typeface="Arial Black" pitchFamily="34" charset="0"/>
              </a:rPr>
              <a:t>PEMB. TALUD RT 2 RW 4 (SILPA)</a:t>
            </a:r>
            <a:endParaRPr lang="en-US" sz="3200" dirty="0">
              <a:latin typeface="Arial Black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657600" y="6096000"/>
            <a:ext cx="5486400" cy="76200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 smtClean="0">
                <a:latin typeface="Arial Black" pitchFamily="34" charset="0"/>
              </a:rPr>
              <a:t>PAGU ANGGARAN : RP. 15.962.200</a:t>
            </a:r>
          </a:p>
          <a:p>
            <a:pPr algn="r"/>
            <a:r>
              <a:rPr lang="en-US" dirty="0" smtClean="0">
                <a:latin typeface="Arial Black" pitchFamily="34" charset="0"/>
              </a:rPr>
              <a:t>REALISASI : RP. 11.654.200</a:t>
            </a:r>
            <a:endParaRPr lang="en-US" dirty="0">
              <a:latin typeface="Arial Black" pitchFamily="34" charset="0"/>
            </a:endParaRPr>
          </a:p>
        </p:txBody>
      </p:sp>
      <p:pic>
        <p:nvPicPr>
          <p:cNvPr id="6" name="Content Placeholder 5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 l="1667" t="1392" r="1639" b="1162"/>
          <a:stretch>
            <a:fillRect/>
          </a:stretch>
        </p:blipFill>
        <p:spPr bwMode="auto">
          <a:xfrm>
            <a:off x="0" y="1432496"/>
            <a:ext cx="9144000" cy="542550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Rectangle 6"/>
          <p:cNvSpPr/>
          <p:nvPr/>
        </p:nvSpPr>
        <p:spPr>
          <a:xfrm>
            <a:off x="3657600" y="6096000"/>
            <a:ext cx="5486400" cy="76200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 smtClean="0">
                <a:latin typeface="Arial Black" pitchFamily="34" charset="0"/>
              </a:rPr>
              <a:t>PAGU ANGGARAN : RP. 27.639.900</a:t>
            </a:r>
          </a:p>
          <a:p>
            <a:pPr algn="r"/>
            <a:r>
              <a:rPr lang="en-US" dirty="0" smtClean="0">
                <a:latin typeface="Arial Black" pitchFamily="34" charset="0"/>
              </a:rPr>
              <a:t>REALISASI : RP. 21.105.600</a:t>
            </a:r>
            <a:endParaRPr lang="en-US" dirty="0">
              <a:latin typeface="Arial Black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a-DK" dirty="0" smtClean="0">
                <a:latin typeface="Arial Black" pitchFamily="34" charset="0"/>
              </a:rPr>
              <a:t>PEMB. TALUD I RT 2 RW 5</a:t>
            </a:r>
            <a:endParaRPr lang="en-US" dirty="0">
              <a:latin typeface="Arial Black" pitchFamily="34" charset="0"/>
            </a:endParaRPr>
          </a:p>
        </p:txBody>
      </p:sp>
      <p:pic>
        <p:nvPicPr>
          <p:cNvPr id="4" name="Content Placeholder 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 l="1639"/>
          <a:stretch>
            <a:fillRect/>
          </a:stretch>
        </p:blipFill>
        <p:spPr bwMode="auto">
          <a:xfrm>
            <a:off x="0" y="1371600"/>
            <a:ext cx="9144000" cy="5506188"/>
          </a:xfrm>
          <a:prstGeom prst="rect">
            <a:avLst/>
          </a:prstGeom>
          <a:noFill/>
          <a:ln w="1">
            <a:noFill/>
            <a:miter lim="800000"/>
            <a:headEnd/>
            <a:tailEnd type="none" w="med" len="med"/>
          </a:ln>
          <a:effectLst/>
        </p:spPr>
      </p:pic>
      <p:sp>
        <p:nvSpPr>
          <p:cNvPr id="5" name="Rectangle 4"/>
          <p:cNvSpPr/>
          <p:nvPr/>
        </p:nvSpPr>
        <p:spPr>
          <a:xfrm>
            <a:off x="3657600" y="6096000"/>
            <a:ext cx="5486400" cy="76200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 smtClean="0">
                <a:latin typeface="Arial Black" pitchFamily="34" charset="0"/>
              </a:rPr>
              <a:t>PAGU ANGGARAN : RP. 49.185.900</a:t>
            </a:r>
          </a:p>
          <a:p>
            <a:pPr algn="r"/>
            <a:r>
              <a:rPr lang="en-US" dirty="0" smtClean="0">
                <a:latin typeface="Arial Black" pitchFamily="34" charset="0"/>
              </a:rPr>
              <a:t>REALISASI : RP. 30.772.400</a:t>
            </a:r>
            <a:endParaRPr lang="en-US" dirty="0">
              <a:latin typeface="Arial Black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 Black" pitchFamily="34" charset="0"/>
              </a:rPr>
              <a:t>PEMB. TALUD RT 2 RW 4</a:t>
            </a:r>
            <a:endParaRPr lang="en-US" dirty="0">
              <a:latin typeface="Arial Black" pitchFamily="34" charset="0"/>
            </a:endParaRPr>
          </a:p>
        </p:txBody>
      </p:sp>
      <p:pic>
        <p:nvPicPr>
          <p:cNvPr id="4" name="Content Placeholder 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371600"/>
            <a:ext cx="9144000" cy="550893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Rectangle 4"/>
          <p:cNvSpPr/>
          <p:nvPr/>
        </p:nvSpPr>
        <p:spPr>
          <a:xfrm>
            <a:off x="3657600" y="6096000"/>
            <a:ext cx="5486400" cy="76200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 smtClean="0">
                <a:latin typeface="Arial Black" pitchFamily="34" charset="0"/>
              </a:rPr>
              <a:t>PAGU ANGGARAN : RP. 22.116.900</a:t>
            </a:r>
          </a:p>
          <a:p>
            <a:pPr algn="r"/>
            <a:r>
              <a:rPr lang="en-US" dirty="0" smtClean="0">
                <a:latin typeface="Arial Black" pitchFamily="34" charset="0"/>
              </a:rPr>
              <a:t>REALISASI : RP. 19.758.800</a:t>
            </a:r>
            <a:endParaRPr lang="en-US" dirty="0">
              <a:latin typeface="Arial Black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371600"/>
            <a:ext cx="9144000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 smtClean="0">
                <a:latin typeface="Arial Black" pitchFamily="34" charset="0"/>
              </a:rPr>
              <a:t>MERTI DESA</a:t>
            </a:r>
            <a:r>
              <a:rPr lang="en-US" dirty="0" smtClean="0">
                <a:latin typeface="Arial Black" pitchFamily="34" charset="0"/>
              </a:rPr>
              <a:t> 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657600" y="6096000"/>
            <a:ext cx="5486400" cy="76200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 smtClean="0">
                <a:latin typeface="Arial Black" pitchFamily="34" charset="0"/>
              </a:rPr>
              <a:t>PAGU ANGGARAN : RP. 7.684.000</a:t>
            </a:r>
          </a:p>
          <a:p>
            <a:pPr algn="r"/>
            <a:r>
              <a:rPr lang="en-US" dirty="0" smtClean="0">
                <a:latin typeface="Arial Black" pitchFamily="34" charset="0"/>
              </a:rPr>
              <a:t>REALISASI : RP. 7.684.000</a:t>
            </a:r>
            <a:endParaRPr lang="en-US" dirty="0">
              <a:latin typeface="Arial Black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odule">
  <a:themeElements>
    <a:clrScheme name="Module">
      <a:dk1>
        <a:sysClr val="windowText" lastClr="000000"/>
      </a:dk1>
      <a:lt1>
        <a:sysClr val="window" lastClr="FFFFFF"/>
      </a:lt1>
      <a:dk2>
        <a:srgbClr val="5A6378"/>
      </a:dk2>
      <a:lt2>
        <a:srgbClr val="D4D4D6"/>
      </a:lt2>
      <a:accent1>
        <a:srgbClr val="F0AD00"/>
      </a:accent1>
      <a:accent2>
        <a:srgbClr val="60B5CC"/>
      </a:accent2>
      <a:accent3>
        <a:srgbClr val="E66C7D"/>
      </a:accent3>
      <a:accent4>
        <a:srgbClr val="6BB76D"/>
      </a:accent4>
      <a:accent5>
        <a:srgbClr val="E88651"/>
      </a:accent5>
      <a:accent6>
        <a:srgbClr val="C64847"/>
      </a:accent6>
      <a:hlink>
        <a:srgbClr val="168BBA"/>
      </a:hlink>
      <a:folHlink>
        <a:srgbClr val="680000"/>
      </a:folHlink>
    </a:clrScheme>
    <a:fontScheme name="Module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Modul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7500"/>
                <a:satMod val="137000"/>
              </a:schemeClr>
            </a:gs>
            <a:gs pos="55000">
              <a:schemeClr val="phClr">
                <a:shade val="69000"/>
                <a:satMod val="137000"/>
              </a:schemeClr>
            </a:gs>
            <a:gs pos="100000">
              <a:schemeClr val="phClr">
                <a:shade val="98000"/>
                <a:satMod val="137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300000"/>
              </a:schemeClr>
            </a:gs>
            <a:gs pos="12000">
              <a:schemeClr val="phClr">
                <a:tint val="48000"/>
                <a:satMod val="300000"/>
              </a:schemeClr>
            </a:gs>
            <a:gs pos="20000">
              <a:schemeClr val="phClr">
                <a:tint val="49000"/>
                <a:satMod val="30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10000" t="-25000" r="10000" b="125000"/>
          </a:path>
        </a:gradFill>
        <a:blipFill>
          <a:blip xmlns:r="http://schemas.openxmlformats.org/officeDocument/2006/relationships" r:embed="rId1">
            <a:duotone>
              <a:schemeClr val="phClr">
                <a:shade val="75000"/>
                <a:satMod val="105000"/>
              </a:schemeClr>
              <a:schemeClr val="phClr">
                <a:tint val="95000"/>
                <a:satMod val="105000"/>
              </a:schemeClr>
            </a:duotone>
          </a:blip>
          <a:tile tx="0" ty="0" sx="38000" sy="38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Module</Template>
  <TotalTime>165</TotalTime>
  <Words>423</Words>
  <Application>Microsoft Office PowerPoint</Application>
  <PresentationFormat>On-screen Show (4:3)</PresentationFormat>
  <Paragraphs>84</Paragraphs>
  <Slides>26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7" baseType="lpstr">
      <vt:lpstr>Module</vt:lpstr>
      <vt:lpstr>LAPORAN REALISASI DANA DESA DESA SOKO KEC. BAGELEN KAB. PURWOREJO  </vt:lpstr>
      <vt:lpstr>PEMB. RABAT BETON RT 2 RW 2 </vt:lpstr>
      <vt:lpstr>PEMB. RABAT BETON RT 2 RW 3</vt:lpstr>
      <vt:lpstr>PEMB. RABAT BETON RT 1 RW 3</vt:lpstr>
      <vt:lpstr>PEMB. TALUD RT 3 RW 4</vt:lpstr>
      <vt:lpstr>PEMB. TALUD RT 2 RW 4 (SILPA)</vt:lpstr>
      <vt:lpstr>PEMB. TALUD I RT 2 RW 5</vt:lpstr>
      <vt:lpstr>PEMB. TALUD RT 2 RW 4</vt:lpstr>
      <vt:lpstr>MERTI DESA </vt:lpstr>
      <vt:lpstr>PENGADAAN ALAT REBANA</vt:lpstr>
      <vt:lpstr>PENYUSUNAN RPJMDES</vt:lpstr>
      <vt:lpstr>PERUB. APBDES 2019</vt:lpstr>
      <vt:lpstr>PENYUSUNAN RKP 2020</vt:lpstr>
      <vt:lpstr>POSYANDU BALITA</vt:lpstr>
      <vt:lpstr>INSENTIF GURU TK</vt:lpstr>
      <vt:lpstr>RABAT BETON  RT 1 RW 5</vt:lpstr>
      <vt:lpstr>TALUD RT 2 RW 5</vt:lpstr>
      <vt:lpstr>RABAT RT 03 RW 05</vt:lpstr>
      <vt:lpstr>RABAT RT 1 RW 4</vt:lpstr>
      <vt:lpstr>TALUD RT 3 RW 5</vt:lpstr>
      <vt:lpstr>RABAT RT 3 RW 4</vt:lpstr>
      <vt:lpstr>TALUD RT 1 RW 3</vt:lpstr>
      <vt:lpstr>RABAT RT 2 RW 5</vt:lpstr>
      <vt:lpstr>RABAT  RT 2 RW 5</vt:lpstr>
      <vt:lpstr>RABAT RT 1 RW 3</vt:lpstr>
      <vt:lpstr>DANA DESA T.A 2019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pc</dc:creator>
  <cp:lastModifiedBy>pc</cp:lastModifiedBy>
  <cp:revision>18</cp:revision>
  <dcterms:created xsi:type="dcterms:W3CDTF">2019-09-16T00:33:23Z</dcterms:created>
  <dcterms:modified xsi:type="dcterms:W3CDTF">2020-01-01T07:00:58Z</dcterms:modified>
</cp:coreProperties>
</file>